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0"/>
  </p:notesMasterIdLst>
  <p:sldIdLst>
    <p:sldId id="257" r:id="rId2"/>
    <p:sldId id="258" r:id="rId3"/>
    <p:sldId id="259" r:id="rId4"/>
    <p:sldId id="260" r:id="rId5"/>
    <p:sldId id="261" r:id="rId6"/>
    <p:sldId id="262" r:id="rId7"/>
    <p:sldId id="263" r:id="rId8"/>
    <p:sldId id="264" r:id="rId9"/>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95" d="100"/>
          <a:sy n="95" d="100"/>
        </p:scale>
        <p:origin x="-896" y="-104"/>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1" Type="http://schemas.openxmlformats.org/officeDocument/2006/relationships/printerSettings" Target="printerSettings/printerSettings1.bin"/><Relationship Id="rId12" Type="http://schemas.openxmlformats.org/officeDocument/2006/relationships/presProps" Target="presProps.xml"/><Relationship Id="rId13" Type="http://schemas.openxmlformats.org/officeDocument/2006/relationships/viewProps" Target="viewProps.xml"/><Relationship Id="rId14" Type="http://schemas.openxmlformats.org/officeDocument/2006/relationships/theme" Target="theme/theme1.xml"/><Relationship Id="rId15"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ED71E94-CCAE-9147-A55C-FC181CEE3E6F}" type="datetimeFigureOut">
              <a:rPr lang="en-US" smtClean="0"/>
              <a:t>3/18/14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73CC780-4861-034B-B127-65A66996802E}" type="slidenum">
              <a:rPr lang="en-US" smtClean="0"/>
              <a:t>‹#›</a:t>
            </a:fld>
            <a:endParaRPr lang="en-US"/>
          </a:p>
        </p:txBody>
      </p:sp>
    </p:spTree>
    <p:extLst>
      <p:ext uri="{BB962C8B-B14F-4D97-AF65-F5344CB8AC3E}">
        <p14:creationId xmlns:p14="http://schemas.microsoft.com/office/powerpoint/2010/main" val="487492224"/>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15362"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n-US">
              <a:latin typeface="Calibri" charset="0"/>
              <a:ea typeface="ＭＳ Ｐゴシック" charset="0"/>
              <a:cs typeface="ＭＳ Ｐゴシック" charset="0"/>
            </a:endParaRPr>
          </a:p>
        </p:txBody>
      </p:sp>
      <p:sp>
        <p:nvSpPr>
          <p:cNvPr id="15363"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51910CEA-E656-BD4E-A5E9-3BF66C168DCC}" type="slidenum">
              <a:rPr lang="en-US" sz="1200"/>
              <a:pPr eaLnBrk="1" hangingPunct="1"/>
              <a:t>1</a:t>
            </a:fld>
            <a:endParaRPr lang="en-US" sz="120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17410"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r>
              <a:rPr lang="en-US">
                <a:latin typeface="Calibri" charset="0"/>
                <a:ea typeface="ＭＳ Ｐゴシック" charset="0"/>
                <a:cs typeface="ＭＳ Ｐゴシック" charset="0"/>
              </a:rPr>
              <a:t>MLA Handbook 2009 page 214</a:t>
            </a:r>
          </a:p>
        </p:txBody>
      </p:sp>
      <p:sp>
        <p:nvSpPr>
          <p:cNvPr id="17411"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9637E742-AD83-2A4B-B8C0-7C237B0DB444}" type="slidenum">
              <a:rPr lang="en-US" sz="1200"/>
              <a:pPr eaLnBrk="1" hangingPunct="1"/>
              <a:t>2</a:t>
            </a:fld>
            <a:endParaRPr lang="en-US" sz="120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19458"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dirty="0" smtClean="0">
                <a:latin typeface="Calibri" charset="0"/>
                <a:ea typeface="ＭＳ Ｐゴシック" charset="0"/>
                <a:cs typeface="ＭＳ Ｐゴシック" charset="0"/>
              </a:rPr>
              <a:t>How</a:t>
            </a:r>
            <a:r>
              <a:rPr lang="en-US" baseline="0" dirty="0" smtClean="0">
                <a:latin typeface="Calibri" charset="0"/>
                <a:ea typeface="ＭＳ Ｐゴシック" charset="0"/>
                <a:cs typeface="ＭＳ Ｐゴシック" charset="0"/>
              </a:rPr>
              <a:t> to list in Works Cited    https://</a:t>
            </a:r>
            <a:r>
              <a:rPr lang="en-US" baseline="0" dirty="0" err="1" smtClean="0">
                <a:latin typeface="Calibri" charset="0"/>
                <a:ea typeface="ＭＳ Ｐゴシック" charset="0"/>
                <a:cs typeface="ＭＳ Ｐゴシック" charset="0"/>
              </a:rPr>
              <a:t>owl.english.purdue.edu</a:t>
            </a:r>
            <a:r>
              <a:rPr lang="en-US" baseline="0" dirty="0" smtClean="0">
                <a:latin typeface="Calibri" charset="0"/>
                <a:ea typeface="ＭＳ Ｐゴシック" charset="0"/>
                <a:cs typeface="ＭＳ Ｐゴシック" charset="0"/>
              </a:rPr>
              <a:t>/owl/resource/747/6/</a:t>
            </a:r>
            <a:endParaRPr lang="en-US" dirty="0">
              <a:latin typeface="Calibri" charset="0"/>
              <a:ea typeface="ＭＳ Ｐゴシック" charset="0"/>
              <a:cs typeface="ＭＳ Ｐゴシック" charset="0"/>
            </a:endParaRPr>
          </a:p>
        </p:txBody>
      </p:sp>
      <p:sp>
        <p:nvSpPr>
          <p:cNvPr id="19459"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1C61D010-6DE7-644B-9809-2DE8EC059DA3}" type="slidenum">
              <a:rPr lang="en-US" sz="1200"/>
              <a:pPr eaLnBrk="1" hangingPunct="1"/>
              <a:t>3</a:t>
            </a:fld>
            <a:endParaRPr lang="en-US" sz="120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21506"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atin typeface="Calibri" charset="0"/>
                <a:ea typeface="ＭＳ Ｐゴシック" charset="0"/>
                <a:cs typeface="ＭＳ Ｐゴシック" charset="0"/>
              </a:rPr>
              <a:t>MLA 2009 page 89; page 214 et seq</a:t>
            </a:r>
          </a:p>
        </p:txBody>
      </p:sp>
      <p:sp>
        <p:nvSpPr>
          <p:cNvPr id="21507"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02E48DBC-9FA4-C54B-B717-8EF940FA4BBC}" type="slidenum">
              <a:rPr lang="en-US" sz="1200"/>
              <a:pPr eaLnBrk="1" hangingPunct="1"/>
              <a:t>4</a:t>
            </a:fld>
            <a:endParaRPr lang="en-US" sz="120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Works Cited</a:t>
            </a:r>
            <a:r>
              <a:rPr lang="en-US" baseline="0" dirty="0" smtClean="0"/>
              <a:t> for electronic. No URL required   https://</a:t>
            </a:r>
            <a:r>
              <a:rPr lang="en-US" baseline="0" dirty="0" err="1" smtClean="0"/>
              <a:t>owl.english.purdue.edu</a:t>
            </a:r>
            <a:r>
              <a:rPr lang="en-US" baseline="0" dirty="0" smtClean="0"/>
              <a:t>/owl/resource/747/8/</a:t>
            </a:r>
            <a:endParaRPr lang="en-US" dirty="0"/>
          </a:p>
        </p:txBody>
      </p:sp>
      <p:sp>
        <p:nvSpPr>
          <p:cNvPr id="4" name="Slide Number Placeholder 3"/>
          <p:cNvSpPr>
            <a:spLocks noGrp="1"/>
          </p:cNvSpPr>
          <p:nvPr>
            <p:ph type="sldNum" sz="quarter" idx="10"/>
          </p:nvPr>
        </p:nvSpPr>
        <p:spPr/>
        <p:txBody>
          <a:bodyPr/>
          <a:lstStyle/>
          <a:p>
            <a:fld id="{273CC780-4861-034B-B127-65A66996802E}" type="slidenum">
              <a:rPr lang="en-US" smtClean="0"/>
              <a:t>5</a:t>
            </a:fld>
            <a:endParaRPr lang="en-US"/>
          </a:p>
        </p:txBody>
      </p:sp>
    </p:spTree>
    <p:extLst>
      <p:ext uri="{BB962C8B-B14F-4D97-AF65-F5344CB8AC3E}">
        <p14:creationId xmlns:p14="http://schemas.microsoft.com/office/powerpoint/2010/main" val="258229298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E6532186-2F09-7844-8F1A-9B067BADD7B9}" type="datetimeFigureOut">
              <a:rPr lang="en-US" smtClean="0"/>
              <a:t>3/18/14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0192829-2C99-E340-AEFA-02CCE782FB09}" type="slidenum">
              <a:rPr lang="en-US" smtClean="0"/>
              <a:t>‹#›</a:t>
            </a:fld>
            <a:endParaRPr lang="en-US"/>
          </a:p>
        </p:txBody>
      </p:sp>
    </p:spTree>
    <p:extLst>
      <p:ext uri="{BB962C8B-B14F-4D97-AF65-F5344CB8AC3E}">
        <p14:creationId xmlns:p14="http://schemas.microsoft.com/office/powerpoint/2010/main" val="135000341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6532186-2F09-7844-8F1A-9B067BADD7B9}" type="datetimeFigureOut">
              <a:rPr lang="en-US" smtClean="0"/>
              <a:t>3/18/14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0192829-2C99-E340-AEFA-02CCE782FB09}" type="slidenum">
              <a:rPr lang="en-US" smtClean="0"/>
              <a:t>‹#›</a:t>
            </a:fld>
            <a:endParaRPr lang="en-US"/>
          </a:p>
        </p:txBody>
      </p:sp>
    </p:spTree>
    <p:extLst>
      <p:ext uri="{BB962C8B-B14F-4D97-AF65-F5344CB8AC3E}">
        <p14:creationId xmlns:p14="http://schemas.microsoft.com/office/powerpoint/2010/main" val="403840580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6532186-2F09-7844-8F1A-9B067BADD7B9}" type="datetimeFigureOut">
              <a:rPr lang="en-US" smtClean="0"/>
              <a:t>3/18/14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0192829-2C99-E340-AEFA-02CCE782FB09}" type="slidenum">
              <a:rPr lang="en-US" smtClean="0"/>
              <a:t>‹#›</a:t>
            </a:fld>
            <a:endParaRPr lang="en-US"/>
          </a:p>
        </p:txBody>
      </p:sp>
    </p:spTree>
    <p:extLst>
      <p:ext uri="{BB962C8B-B14F-4D97-AF65-F5344CB8AC3E}">
        <p14:creationId xmlns:p14="http://schemas.microsoft.com/office/powerpoint/2010/main" val="71270088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6532186-2F09-7844-8F1A-9B067BADD7B9}" type="datetimeFigureOut">
              <a:rPr lang="en-US" smtClean="0"/>
              <a:t>3/18/14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0192829-2C99-E340-AEFA-02CCE782FB09}" type="slidenum">
              <a:rPr lang="en-US" smtClean="0"/>
              <a:t>‹#›</a:t>
            </a:fld>
            <a:endParaRPr lang="en-US"/>
          </a:p>
        </p:txBody>
      </p:sp>
    </p:spTree>
    <p:extLst>
      <p:ext uri="{BB962C8B-B14F-4D97-AF65-F5344CB8AC3E}">
        <p14:creationId xmlns:p14="http://schemas.microsoft.com/office/powerpoint/2010/main" val="380066690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6532186-2F09-7844-8F1A-9B067BADD7B9}" type="datetimeFigureOut">
              <a:rPr lang="en-US" smtClean="0"/>
              <a:t>3/18/14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0192829-2C99-E340-AEFA-02CCE782FB09}" type="slidenum">
              <a:rPr lang="en-US" smtClean="0"/>
              <a:t>‹#›</a:t>
            </a:fld>
            <a:endParaRPr lang="en-US"/>
          </a:p>
        </p:txBody>
      </p:sp>
    </p:spTree>
    <p:extLst>
      <p:ext uri="{BB962C8B-B14F-4D97-AF65-F5344CB8AC3E}">
        <p14:creationId xmlns:p14="http://schemas.microsoft.com/office/powerpoint/2010/main" val="136228431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E6532186-2F09-7844-8F1A-9B067BADD7B9}" type="datetimeFigureOut">
              <a:rPr lang="en-US" smtClean="0"/>
              <a:t>3/18/14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0192829-2C99-E340-AEFA-02CCE782FB09}" type="slidenum">
              <a:rPr lang="en-US" smtClean="0"/>
              <a:t>‹#›</a:t>
            </a:fld>
            <a:endParaRPr lang="en-US"/>
          </a:p>
        </p:txBody>
      </p:sp>
    </p:spTree>
    <p:extLst>
      <p:ext uri="{BB962C8B-B14F-4D97-AF65-F5344CB8AC3E}">
        <p14:creationId xmlns:p14="http://schemas.microsoft.com/office/powerpoint/2010/main" val="201462874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E6532186-2F09-7844-8F1A-9B067BADD7B9}" type="datetimeFigureOut">
              <a:rPr lang="en-US" smtClean="0"/>
              <a:t>3/18/14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0192829-2C99-E340-AEFA-02CCE782FB09}" type="slidenum">
              <a:rPr lang="en-US" smtClean="0"/>
              <a:t>‹#›</a:t>
            </a:fld>
            <a:endParaRPr lang="en-US"/>
          </a:p>
        </p:txBody>
      </p:sp>
    </p:spTree>
    <p:extLst>
      <p:ext uri="{BB962C8B-B14F-4D97-AF65-F5344CB8AC3E}">
        <p14:creationId xmlns:p14="http://schemas.microsoft.com/office/powerpoint/2010/main" val="94473947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E6532186-2F09-7844-8F1A-9B067BADD7B9}" type="datetimeFigureOut">
              <a:rPr lang="en-US" smtClean="0"/>
              <a:t>3/18/14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0192829-2C99-E340-AEFA-02CCE782FB09}" type="slidenum">
              <a:rPr lang="en-US" smtClean="0"/>
              <a:t>‹#›</a:t>
            </a:fld>
            <a:endParaRPr lang="en-US"/>
          </a:p>
        </p:txBody>
      </p:sp>
    </p:spTree>
    <p:extLst>
      <p:ext uri="{BB962C8B-B14F-4D97-AF65-F5344CB8AC3E}">
        <p14:creationId xmlns:p14="http://schemas.microsoft.com/office/powerpoint/2010/main" val="165263201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6532186-2F09-7844-8F1A-9B067BADD7B9}" type="datetimeFigureOut">
              <a:rPr lang="en-US" smtClean="0"/>
              <a:t>3/18/14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0192829-2C99-E340-AEFA-02CCE782FB09}" type="slidenum">
              <a:rPr lang="en-US" smtClean="0"/>
              <a:t>‹#›</a:t>
            </a:fld>
            <a:endParaRPr lang="en-US"/>
          </a:p>
        </p:txBody>
      </p:sp>
    </p:spTree>
    <p:extLst>
      <p:ext uri="{BB962C8B-B14F-4D97-AF65-F5344CB8AC3E}">
        <p14:creationId xmlns:p14="http://schemas.microsoft.com/office/powerpoint/2010/main" val="188874982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6532186-2F09-7844-8F1A-9B067BADD7B9}" type="datetimeFigureOut">
              <a:rPr lang="en-US" smtClean="0"/>
              <a:t>3/18/14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0192829-2C99-E340-AEFA-02CCE782FB09}" type="slidenum">
              <a:rPr lang="en-US" smtClean="0"/>
              <a:t>‹#›</a:t>
            </a:fld>
            <a:endParaRPr lang="en-US"/>
          </a:p>
        </p:txBody>
      </p:sp>
    </p:spTree>
    <p:extLst>
      <p:ext uri="{BB962C8B-B14F-4D97-AF65-F5344CB8AC3E}">
        <p14:creationId xmlns:p14="http://schemas.microsoft.com/office/powerpoint/2010/main" val="57426936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6532186-2F09-7844-8F1A-9B067BADD7B9}" type="datetimeFigureOut">
              <a:rPr lang="en-US" smtClean="0"/>
              <a:t>3/18/14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0192829-2C99-E340-AEFA-02CCE782FB09}" type="slidenum">
              <a:rPr lang="en-US" smtClean="0"/>
              <a:t>‹#›</a:t>
            </a:fld>
            <a:endParaRPr lang="en-US"/>
          </a:p>
        </p:txBody>
      </p:sp>
    </p:spTree>
    <p:extLst>
      <p:ext uri="{BB962C8B-B14F-4D97-AF65-F5344CB8AC3E}">
        <p14:creationId xmlns:p14="http://schemas.microsoft.com/office/powerpoint/2010/main" val="1969516920"/>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6532186-2F09-7844-8F1A-9B067BADD7B9}" type="datetimeFigureOut">
              <a:rPr lang="en-US" smtClean="0"/>
              <a:t>3/18/14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0192829-2C99-E340-AEFA-02CCE782FB09}" type="slidenum">
              <a:rPr lang="en-US" smtClean="0"/>
              <a:t>‹#›</a:t>
            </a:fld>
            <a:endParaRPr lang="en-US"/>
          </a:p>
        </p:txBody>
      </p:sp>
    </p:spTree>
    <p:extLst>
      <p:ext uri="{BB962C8B-B14F-4D97-AF65-F5344CB8AC3E}">
        <p14:creationId xmlns:p14="http://schemas.microsoft.com/office/powerpoint/2010/main" val="99881574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hyperlink" Target="https://owl.english.purdue.edu/owl/resource/747/01/"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TextBox 1"/>
          <p:cNvSpPr txBox="1">
            <a:spLocks noChangeArrowheads="1"/>
          </p:cNvSpPr>
          <p:nvPr/>
        </p:nvSpPr>
        <p:spPr bwMode="auto">
          <a:xfrm>
            <a:off x="609600" y="762000"/>
            <a:ext cx="7620000" cy="5078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3600">
                <a:latin typeface="Times New Roman" charset="0"/>
                <a:cs typeface="Times New Roman" charset="0"/>
              </a:rPr>
              <a:t>Citations:</a:t>
            </a:r>
          </a:p>
          <a:p>
            <a:pPr eaLnBrk="1" hangingPunct="1"/>
            <a:endParaRPr lang="en-US" sz="3600">
              <a:latin typeface="Times New Roman" charset="0"/>
              <a:cs typeface="Times New Roman" charset="0"/>
            </a:endParaRPr>
          </a:p>
          <a:p>
            <a:pPr eaLnBrk="1" hangingPunct="1"/>
            <a:r>
              <a:rPr lang="en-US" sz="3600">
                <a:latin typeface="Times New Roman" charset="0"/>
                <a:cs typeface="Times New Roman" charset="0"/>
              </a:rPr>
              <a:t>Give credit to the </a:t>
            </a:r>
            <a:r>
              <a:rPr lang="en-US" sz="3600" u="sng">
                <a:latin typeface="Times New Roman" charset="0"/>
                <a:cs typeface="Times New Roman" charset="0"/>
              </a:rPr>
              <a:t>author</a:t>
            </a:r>
            <a:r>
              <a:rPr lang="en-US" sz="3600">
                <a:latin typeface="Times New Roman" charset="0"/>
                <a:cs typeface="Times New Roman" charset="0"/>
              </a:rPr>
              <a:t>.  </a:t>
            </a:r>
          </a:p>
          <a:p>
            <a:pPr eaLnBrk="1" hangingPunct="1"/>
            <a:endParaRPr lang="en-US" sz="3600">
              <a:latin typeface="Times New Roman" charset="0"/>
              <a:cs typeface="Times New Roman" charset="0"/>
            </a:endParaRPr>
          </a:p>
          <a:p>
            <a:pPr eaLnBrk="1" hangingPunct="1"/>
            <a:r>
              <a:rPr lang="en-US" sz="3600">
                <a:latin typeface="Times New Roman" charset="0"/>
                <a:cs typeface="Times New Roman" charset="0"/>
              </a:rPr>
              <a:t>You are borrowing the idea.</a:t>
            </a:r>
          </a:p>
          <a:p>
            <a:pPr eaLnBrk="1" hangingPunct="1"/>
            <a:endParaRPr lang="en-US" sz="3600">
              <a:latin typeface="Times New Roman" charset="0"/>
              <a:cs typeface="Times New Roman" charset="0"/>
            </a:endParaRPr>
          </a:p>
          <a:p>
            <a:pPr eaLnBrk="1" hangingPunct="1"/>
            <a:r>
              <a:rPr lang="en-US" sz="3600">
                <a:latin typeface="Times New Roman" charset="0"/>
                <a:cs typeface="Times New Roman" charset="0"/>
              </a:rPr>
              <a:t>Readers like to see many citations. This gives them confidence that you are an expert.</a:t>
            </a:r>
          </a:p>
        </p:txBody>
      </p:sp>
    </p:spTree>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TextBox 3"/>
          <p:cNvSpPr txBox="1">
            <a:spLocks noChangeArrowheads="1"/>
          </p:cNvSpPr>
          <p:nvPr/>
        </p:nvSpPr>
        <p:spPr bwMode="auto">
          <a:xfrm>
            <a:off x="609600" y="457200"/>
            <a:ext cx="7772400" cy="5386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2800" b="1">
                <a:latin typeface="Times New Roman" charset="0"/>
                <a:cs typeface="Times New Roman" charset="0"/>
              </a:rPr>
              <a:t>Example of </a:t>
            </a:r>
            <a:r>
              <a:rPr lang="en-US" sz="2800" b="1" u="sng">
                <a:latin typeface="Times New Roman" charset="0"/>
                <a:cs typeface="Times New Roman" charset="0"/>
              </a:rPr>
              <a:t>book</a:t>
            </a:r>
            <a:r>
              <a:rPr lang="en-US" sz="2800" b="1">
                <a:latin typeface="Times New Roman" charset="0"/>
                <a:cs typeface="Times New Roman" charset="0"/>
              </a:rPr>
              <a:t> citation in the text of your paper:</a:t>
            </a:r>
            <a:endParaRPr lang="en-US" sz="2800">
              <a:latin typeface="Times New Roman" charset="0"/>
              <a:cs typeface="Times New Roman" charset="0"/>
            </a:endParaRPr>
          </a:p>
          <a:p>
            <a:pPr eaLnBrk="1" hangingPunct="1"/>
            <a:r>
              <a:rPr lang="en-US" sz="3600" b="1">
                <a:latin typeface="Times New Roman" charset="0"/>
                <a:cs typeface="Times New Roman" charset="0"/>
              </a:rPr>
              <a:t> </a:t>
            </a:r>
            <a:endParaRPr lang="en-US" sz="3600">
              <a:latin typeface="Times New Roman" charset="0"/>
              <a:cs typeface="Times New Roman" charset="0"/>
            </a:endParaRPr>
          </a:p>
          <a:p>
            <a:pPr eaLnBrk="1" hangingPunct="1"/>
            <a:r>
              <a:rPr lang="en-US" sz="2800">
                <a:latin typeface="Times New Roman" charset="0"/>
                <a:cs typeface="Times New Roman" charset="0"/>
              </a:rPr>
              <a:t>Example:</a:t>
            </a:r>
          </a:p>
          <a:p>
            <a:pPr eaLnBrk="1" hangingPunct="1"/>
            <a:r>
              <a:rPr lang="en-US" sz="2800">
                <a:latin typeface="Times New Roman" charset="0"/>
                <a:cs typeface="Times New Roman" charset="0"/>
              </a:rPr>
              <a:t>The earliest settlers in North America were influenced by natural resources and climate (Davidson and Stoff 14).</a:t>
            </a:r>
          </a:p>
          <a:p>
            <a:pPr eaLnBrk="1" hangingPunct="1"/>
            <a:r>
              <a:rPr lang="en-US" sz="2800">
                <a:latin typeface="Times New Roman" charset="0"/>
                <a:cs typeface="Times New Roman" charset="0"/>
              </a:rPr>
              <a:t> </a:t>
            </a:r>
          </a:p>
          <a:p>
            <a:pPr eaLnBrk="1" hangingPunct="1"/>
            <a:r>
              <a:rPr lang="en-US" sz="2800">
                <a:latin typeface="Times New Roman" charset="0"/>
                <a:cs typeface="Times New Roman" charset="0"/>
              </a:rPr>
              <a:t>You must provide the following: </a:t>
            </a:r>
          </a:p>
          <a:p>
            <a:pPr eaLnBrk="1" hangingPunct="1"/>
            <a:r>
              <a:rPr lang="en-US" sz="2800">
                <a:latin typeface="Times New Roman" charset="0"/>
                <a:cs typeface="Times New Roman" charset="0"/>
              </a:rPr>
              <a:t>Last name of </a:t>
            </a:r>
            <a:r>
              <a:rPr lang="en-US" sz="2800" u="sng">
                <a:latin typeface="Times New Roman" charset="0"/>
                <a:cs typeface="Times New Roman" charset="0"/>
              </a:rPr>
              <a:t>author</a:t>
            </a:r>
            <a:r>
              <a:rPr lang="en-US" sz="2800">
                <a:latin typeface="Times New Roman" charset="0"/>
                <a:cs typeface="Times New Roman" charset="0"/>
              </a:rPr>
              <a:t> and the </a:t>
            </a:r>
            <a:r>
              <a:rPr lang="en-US" sz="2800" u="sng">
                <a:latin typeface="Times New Roman" charset="0"/>
                <a:cs typeface="Times New Roman" charset="0"/>
              </a:rPr>
              <a:t>page number</a:t>
            </a:r>
            <a:r>
              <a:rPr lang="en-US" sz="2800">
                <a:latin typeface="Times New Roman" charset="0"/>
                <a:cs typeface="Times New Roman" charset="0"/>
              </a:rPr>
              <a:t>. </a:t>
            </a:r>
          </a:p>
          <a:p>
            <a:pPr eaLnBrk="1" hangingPunct="1"/>
            <a:r>
              <a:rPr lang="en-US" sz="2800">
                <a:latin typeface="Times New Roman" charset="0"/>
                <a:cs typeface="Times New Roman" charset="0"/>
              </a:rPr>
              <a:t>Nothing else. No “p.” No “pg.” No “,”. </a:t>
            </a:r>
          </a:p>
          <a:p>
            <a:pPr eaLnBrk="1" hangingPunct="1"/>
            <a:r>
              <a:rPr lang="en-US" sz="2800">
                <a:latin typeface="Times New Roman" charset="0"/>
                <a:cs typeface="Times New Roman" charset="0"/>
              </a:rPr>
              <a:t>[This book just happens to have two authors.]</a:t>
            </a:r>
            <a:endParaRPr lang="en-US" sz="2800">
              <a:latin typeface="Calibri" charset="0"/>
            </a:endParaRPr>
          </a:p>
        </p:txBody>
      </p:sp>
      <p:cxnSp>
        <p:nvCxnSpPr>
          <p:cNvPr id="3" name="Straight Arrow Connector 2"/>
          <p:cNvCxnSpPr/>
          <p:nvPr/>
        </p:nvCxnSpPr>
        <p:spPr>
          <a:xfrm flipH="1" flipV="1">
            <a:off x="2057400" y="3505200"/>
            <a:ext cx="914400" cy="1066800"/>
          </a:xfrm>
          <a:prstGeom prst="straightConnector1">
            <a:avLst/>
          </a:prstGeom>
          <a:ln w="38100" cmpd="sng">
            <a:solidFill>
              <a:schemeClr val="tx1"/>
            </a:solidFill>
            <a:prstDash val="sysDash"/>
            <a:tailEnd type="arrow"/>
          </a:ln>
        </p:spPr>
        <p:style>
          <a:lnRef idx="2">
            <a:schemeClr val="accent1"/>
          </a:lnRef>
          <a:fillRef idx="0">
            <a:schemeClr val="accent1"/>
          </a:fillRef>
          <a:effectRef idx="1">
            <a:schemeClr val="accent1"/>
          </a:effectRef>
          <a:fontRef idx="minor">
            <a:schemeClr val="tx1"/>
          </a:fontRef>
        </p:style>
      </p:cxnSp>
      <p:cxnSp>
        <p:nvCxnSpPr>
          <p:cNvPr id="5" name="Straight Arrow Connector 4"/>
          <p:cNvCxnSpPr/>
          <p:nvPr/>
        </p:nvCxnSpPr>
        <p:spPr>
          <a:xfrm flipH="1" flipV="1">
            <a:off x="3810000" y="3505200"/>
            <a:ext cx="1752600" cy="1219200"/>
          </a:xfrm>
          <a:prstGeom prst="straightConnector1">
            <a:avLst/>
          </a:prstGeom>
          <a:ln w="38100" cmpd="sng">
            <a:solidFill>
              <a:schemeClr val="tx1"/>
            </a:solidFill>
            <a:prstDash val="sysDash"/>
            <a:tailEnd type="arrow"/>
          </a:ln>
        </p:spPr>
        <p:style>
          <a:lnRef idx="2">
            <a:schemeClr val="accent1"/>
          </a:lnRef>
          <a:fillRef idx="0">
            <a:schemeClr val="accent1"/>
          </a:fillRef>
          <a:effectRef idx="1">
            <a:schemeClr val="accent1"/>
          </a:effectRef>
          <a:fontRef idx="minor">
            <a:schemeClr val="tx1"/>
          </a:fontRef>
        </p:style>
      </p:cxnSp>
      <p:sp>
        <p:nvSpPr>
          <p:cNvPr id="16388" name="TextBox 1"/>
          <p:cNvSpPr txBox="1">
            <a:spLocks noChangeArrowheads="1"/>
          </p:cNvSpPr>
          <p:nvPr/>
        </p:nvSpPr>
        <p:spPr bwMode="auto">
          <a:xfrm>
            <a:off x="7162800" y="3367088"/>
            <a:ext cx="1981200"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800">
                <a:latin typeface="Times New Roman" charset="0"/>
                <a:cs typeface="Times New Roman" charset="0"/>
              </a:rPr>
              <a:t>Notice location of period after the citation.</a:t>
            </a:r>
          </a:p>
        </p:txBody>
      </p:sp>
      <p:cxnSp>
        <p:nvCxnSpPr>
          <p:cNvPr id="6" name="Straight Arrow Connector 5"/>
          <p:cNvCxnSpPr/>
          <p:nvPr/>
        </p:nvCxnSpPr>
        <p:spPr>
          <a:xfrm flipH="1">
            <a:off x="4343400" y="3505200"/>
            <a:ext cx="2819400" cy="0"/>
          </a:xfrm>
          <a:prstGeom prst="straightConnector1">
            <a:avLst/>
          </a:prstGeom>
          <a:ln w="38100" cmpd="sng">
            <a:solidFill>
              <a:schemeClr val="tx1"/>
            </a:solidFill>
            <a:prstDash val="sysDash"/>
            <a:tailEnd type="arrow"/>
          </a:ln>
        </p:spPr>
        <p:style>
          <a:lnRef idx="2">
            <a:schemeClr val="accent1"/>
          </a:lnRef>
          <a:fillRef idx="0">
            <a:schemeClr val="accent1"/>
          </a:fillRef>
          <a:effectRef idx="1">
            <a:schemeClr val="accent1"/>
          </a:effectRef>
          <a:fontRef idx="minor">
            <a:schemeClr val="tx1"/>
          </a:fontRef>
        </p:style>
      </p:cxnSp>
      <p:sp>
        <p:nvSpPr>
          <p:cNvPr id="16390" name="TextBox 1"/>
          <p:cNvSpPr txBox="1">
            <a:spLocks noChangeArrowheads="1"/>
          </p:cNvSpPr>
          <p:nvPr/>
        </p:nvSpPr>
        <p:spPr bwMode="auto">
          <a:xfrm>
            <a:off x="7505700" y="1066800"/>
            <a:ext cx="1447800"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800">
                <a:latin typeface="Times New Roman" charset="0"/>
                <a:cs typeface="Times New Roman" charset="0"/>
              </a:rPr>
              <a:t>Everything is Times New Roman font; size 12.</a:t>
            </a:r>
          </a:p>
        </p:txBody>
      </p:sp>
      <p:sp>
        <p:nvSpPr>
          <p:cNvPr id="16391" name="TextBox 1"/>
          <p:cNvSpPr txBox="1">
            <a:spLocks noChangeArrowheads="1"/>
          </p:cNvSpPr>
          <p:nvPr/>
        </p:nvSpPr>
        <p:spPr bwMode="auto">
          <a:xfrm>
            <a:off x="7696200" y="4919663"/>
            <a:ext cx="1066800" cy="1754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800">
                <a:latin typeface="Times New Roman" charset="0"/>
                <a:cs typeface="Times New Roman" charset="0"/>
              </a:rPr>
              <a:t>Always put citation at </a:t>
            </a:r>
            <a:r>
              <a:rPr lang="en-US" sz="1800" i="1">
                <a:latin typeface="Times New Roman" charset="0"/>
                <a:cs typeface="Times New Roman" charset="0"/>
              </a:rPr>
              <a:t>end</a:t>
            </a:r>
            <a:r>
              <a:rPr lang="en-US" sz="1800">
                <a:latin typeface="Times New Roman" charset="0"/>
                <a:cs typeface="Times New Roman" charset="0"/>
              </a:rPr>
              <a:t> of the sentence.</a:t>
            </a:r>
          </a:p>
        </p:txBody>
      </p:sp>
    </p:spTree>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TextBox 1"/>
          <p:cNvSpPr txBox="1">
            <a:spLocks noChangeArrowheads="1"/>
          </p:cNvSpPr>
          <p:nvPr/>
        </p:nvSpPr>
        <p:spPr bwMode="auto">
          <a:xfrm>
            <a:off x="762000" y="457200"/>
            <a:ext cx="7924800" cy="4832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2800" b="1" dirty="0">
                <a:latin typeface="Times New Roman" charset="0"/>
                <a:cs typeface="Times New Roman" charset="0"/>
              </a:rPr>
              <a:t>Example entry for a </a:t>
            </a:r>
            <a:r>
              <a:rPr lang="en-US" sz="2800" b="1" u="sng" dirty="0">
                <a:latin typeface="Times New Roman" charset="0"/>
                <a:cs typeface="Times New Roman" charset="0"/>
              </a:rPr>
              <a:t>book </a:t>
            </a:r>
            <a:r>
              <a:rPr lang="en-US" sz="2800" b="1" dirty="0">
                <a:latin typeface="Times New Roman" charset="0"/>
                <a:cs typeface="Times New Roman" charset="0"/>
              </a:rPr>
              <a:t>in Works Cited section:</a:t>
            </a:r>
            <a:endParaRPr lang="en-US" sz="2800" dirty="0">
              <a:latin typeface="Times New Roman" charset="0"/>
              <a:cs typeface="Times New Roman" charset="0"/>
            </a:endParaRPr>
          </a:p>
          <a:p>
            <a:pPr eaLnBrk="1" hangingPunct="1"/>
            <a:r>
              <a:rPr lang="en-US" sz="2800" b="1" dirty="0">
                <a:latin typeface="Times New Roman" charset="0"/>
                <a:cs typeface="Times New Roman" charset="0"/>
              </a:rPr>
              <a:t> </a:t>
            </a:r>
            <a:endParaRPr lang="en-US" sz="2800" dirty="0">
              <a:latin typeface="Times New Roman" charset="0"/>
              <a:cs typeface="Times New Roman" charset="0"/>
            </a:endParaRPr>
          </a:p>
          <a:p>
            <a:pPr eaLnBrk="1" hangingPunct="1"/>
            <a:r>
              <a:rPr lang="en-US" sz="2800" dirty="0">
                <a:latin typeface="Times New Roman" charset="0"/>
                <a:cs typeface="Times New Roman" charset="0"/>
              </a:rPr>
              <a:t>Author’s Name: Davidson, James W. and </a:t>
            </a:r>
            <a:r>
              <a:rPr lang="en-US" sz="2800" dirty="0" smtClean="0">
                <a:latin typeface="Times New Roman" charset="0"/>
                <a:cs typeface="Times New Roman" charset="0"/>
              </a:rPr>
              <a:t>Michael B. </a:t>
            </a:r>
            <a:r>
              <a:rPr lang="en-US" sz="2800" dirty="0" err="1" smtClean="0">
                <a:latin typeface="Times New Roman" charset="0"/>
                <a:cs typeface="Times New Roman" charset="0"/>
              </a:rPr>
              <a:t>Stoff</a:t>
            </a:r>
            <a:endParaRPr lang="en-US" sz="2800" dirty="0">
              <a:latin typeface="Times New Roman" charset="0"/>
              <a:cs typeface="Times New Roman" charset="0"/>
            </a:endParaRPr>
          </a:p>
          <a:p>
            <a:pPr eaLnBrk="1" hangingPunct="1"/>
            <a:r>
              <a:rPr lang="en-US" sz="2800" dirty="0">
                <a:latin typeface="Times New Roman" charset="0"/>
                <a:cs typeface="Times New Roman" charset="0"/>
              </a:rPr>
              <a:t>Title: </a:t>
            </a:r>
            <a:r>
              <a:rPr lang="en-US" sz="2800" u="sng" dirty="0">
                <a:latin typeface="Times New Roman" charset="0"/>
                <a:cs typeface="Times New Roman" charset="0"/>
              </a:rPr>
              <a:t>America: History of Our </a:t>
            </a:r>
            <a:r>
              <a:rPr lang="en-US" sz="2800" u="sng" dirty="0" smtClean="0">
                <a:latin typeface="Times New Roman" charset="0"/>
                <a:cs typeface="Times New Roman" charset="0"/>
              </a:rPr>
              <a:t>Nation</a:t>
            </a:r>
            <a:r>
              <a:rPr lang="en-US" sz="2800" dirty="0" smtClean="0">
                <a:latin typeface="Times New Roman" charset="0"/>
                <a:cs typeface="Times New Roman" charset="0"/>
              </a:rPr>
              <a:t> </a:t>
            </a:r>
            <a:endParaRPr lang="en-US" sz="2800" dirty="0">
              <a:latin typeface="Times New Roman" charset="0"/>
              <a:cs typeface="Times New Roman" charset="0"/>
            </a:endParaRPr>
          </a:p>
          <a:p>
            <a:pPr eaLnBrk="1" hangingPunct="1"/>
            <a:r>
              <a:rPr lang="en-US" sz="2800" dirty="0">
                <a:latin typeface="Times New Roman" charset="0"/>
                <a:cs typeface="Times New Roman" charset="0"/>
              </a:rPr>
              <a:t>Place of Publication: </a:t>
            </a:r>
            <a:r>
              <a:rPr lang="en-US" sz="2800" dirty="0" smtClean="0">
                <a:latin typeface="Times New Roman" charset="0"/>
                <a:cs typeface="Times New Roman" charset="0"/>
              </a:rPr>
              <a:t>Englewood </a:t>
            </a:r>
            <a:r>
              <a:rPr lang="en-US" sz="2800" dirty="0" smtClean="0">
                <a:latin typeface="Times New Roman" charset="0"/>
                <a:cs typeface="Times New Roman" charset="0"/>
              </a:rPr>
              <a:t>Cliffs</a:t>
            </a:r>
            <a:endParaRPr lang="en-US" sz="2800" dirty="0">
              <a:latin typeface="Times New Roman" charset="0"/>
              <a:cs typeface="Times New Roman" charset="0"/>
            </a:endParaRPr>
          </a:p>
          <a:p>
            <a:pPr eaLnBrk="1" hangingPunct="1"/>
            <a:r>
              <a:rPr lang="en-US" sz="2800" dirty="0">
                <a:latin typeface="Times New Roman" charset="0"/>
                <a:cs typeface="Times New Roman" charset="0"/>
              </a:rPr>
              <a:t>Publisher: Pearson Prentice Hall</a:t>
            </a:r>
          </a:p>
          <a:p>
            <a:pPr eaLnBrk="1" hangingPunct="1"/>
            <a:r>
              <a:rPr lang="en-US" sz="2800" dirty="0">
                <a:latin typeface="Times New Roman" charset="0"/>
                <a:cs typeface="Times New Roman" charset="0"/>
              </a:rPr>
              <a:t>Date of Publication: </a:t>
            </a:r>
            <a:r>
              <a:rPr lang="en-US" sz="2800" dirty="0" smtClean="0">
                <a:latin typeface="Times New Roman" charset="0"/>
                <a:cs typeface="Times New Roman" charset="0"/>
              </a:rPr>
              <a:t>2009 </a:t>
            </a:r>
            <a:endParaRPr lang="en-US" sz="2800" dirty="0">
              <a:latin typeface="Times New Roman" charset="0"/>
              <a:cs typeface="Times New Roman" charset="0"/>
            </a:endParaRPr>
          </a:p>
          <a:p>
            <a:pPr eaLnBrk="1" hangingPunct="1"/>
            <a:r>
              <a:rPr lang="en-US" sz="2800" dirty="0">
                <a:latin typeface="Times New Roman" charset="0"/>
                <a:cs typeface="Times New Roman" charset="0"/>
              </a:rPr>
              <a:t>Medium: Print. </a:t>
            </a:r>
          </a:p>
          <a:p>
            <a:pPr eaLnBrk="1" hangingPunct="1"/>
            <a:r>
              <a:rPr lang="en-US" sz="2800" dirty="0">
                <a:latin typeface="Times New Roman" charset="0"/>
                <a:cs typeface="Times New Roman" charset="0"/>
              </a:rPr>
              <a:t> </a:t>
            </a:r>
          </a:p>
          <a:p>
            <a:pPr eaLnBrk="1" hangingPunct="1"/>
            <a:r>
              <a:rPr lang="en-US" sz="2800" dirty="0">
                <a:latin typeface="Times New Roman" charset="0"/>
                <a:cs typeface="Times New Roman" charset="0"/>
              </a:rPr>
              <a:t>Information on book has SIX elements.</a:t>
            </a:r>
          </a:p>
        </p:txBody>
      </p:sp>
      <p:sp>
        <p:nvSpPr>
          <p:cNvPr id="18434" name="TextBox 1"/>
          <p:cNvSpPr txBox="1">
            <a:spLocks noChangeArrowheads="1"/>
          </p:cNvSpPr>
          <p:nvPr/>
        </p:nvSpPr>
        <p:spPr bwMode="auto">
          <a:xfrm>
            <a:off x="7010400" y="4689475"/>
            <a:ext cx="1676400"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800">
                <a:latin typeface="Times New Roman" charset="0"/>
                <a:cs typeface="Times New Roman" charset="0"/>
              </a:rPr>
              <a:t>Put Works Cited entries in single space format.</a:t>
            </a:r>
          </a:p>
        </p:txBody>
      </p:sp>
      <p:sp>
        <p:nvSpPr>
          <p:cNvPr id="18435" name="TextBox 1"/>
          <p:cNvSpPr txBox="1">
            <a:spLocks noChangeArrowheads="1"/>
          </p:cNvSpPr>
          <p:nvPr/>
        </p:nvSpPr>
        <p:spPr bwMode="auto">
          <a:xfrm>
            <a:off x="7543800" y="1778251"/>
            <a:ext cx="1447800" cy="25853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800" dirty="0">
                <a:latin typeface="Times New Roman" charset="0"/>
                <a:cs typeface="Times New Roman" charset="0"/>
              </a:rPr>
              <a:t>Last name, then first name. </a:t>
            </a:r>
            <a:r>
              <a:rPr lang="en-US" sz="1800" dirty="0" smtClean="0">
                <a:latin typeface="Times New Roman" charset="0"/>
                <a:cs typeface="Times New Roman" charset="0"/>
              </a:rPr>
              <a:t>If multiple authors, then use first and last for subsequent author.</a:t>
            </a:r>
            <a:endParaRPr lang="en-US" sz="1800" dirty="0">
              <a:latin typeface="Times New Roman" charset="0"/>
              <a:cs typeface="Times New Roman" charset="0"/>
            </a:endParaRPr>
          </a:p>
        </p:txBody>
      </p:sp>
      <p:cxnSp>
        <p:nvCxnSpPr>
          <p:cNvPr id="5" name="Straight Arrow Connector 4"/>
          <p:cNvCxnSpPr/>
          <p:nvPr/>
        </p:nvCxnSpPr>
        <p:spPr>
          <a:xfrm flipH="1" flipV="1">
            <a:off x="4686300" y="1752600"/>
            <a:ext cx="2857500" cy="762000"/>
          </a:xfrm>
          <a:prstGeom prst="straightConnector1">
            <a:avLst/>
          </a:prstGeom>
          <a:ln w="38100" cmpd="sng">
            <a:solidFill>
              <a:schemeClr val="tx1"/>
            </a:solidFill>
            <a:prstDash val="sysDash"/>
            <a:tailEnd type="arrow"/>
          </a:ln>
        </p:spPr>
        <p:style>
          <a:lnRef idx="2">
            <a:schemeClr val="accent1"/>
          </a:lnRef>
          <a:fillRef idx="0">
            <a:schemeClr val="accent1"/>
          </a:fillRef>
          <a:effectRef idx="1">
            <a:schemeClr val="accent1"/>
          </a:effectRef>
          <a:fontRef idx="minor">
            <a:schemeClr val="tx1"/>
          </a:fontRef>
        </p:style>
      </p:cxnSp>
      <p:cxnSp>
        <p:nvCxnSpPr>
          <p:cNvPr id="6" name="Straight Arrow Connector 5"/>
          <p:cNvCxnSpPr/>
          <p:nvPr/>
        </p:nvCxnSpPr>
        <p:spPr>
          <a:xfrm flipH="1" flipV="1">
            <a:off x="1604211" y="2045368"/>
            <a:ext cx="6091989" cy="850233"/>
          </a:xfrm>
          <a:prstGeom prst="straightConnector1">
            <a:avLst/>
          </a:prstGeom>
          <a:ln w="38100" cmpd="sng">
            <a:solidFill>
              <a:schemeClr val="tx1"/>
            </a:solidFill>
            <a:prstDash val="sysDash"/>
            <a:tailEnd type="arrow"/>
          </a:ln>
        </p:spPr>
        <p:style>
          <a:lnRef idx="2">
            <a:schemeClr val="accent1"/>
          </a:lnRef>
          <a:fillRef idx="0">
            <a:schemeClr val="accent1"/>
          </a:fillRef>
          <a:effectRef idx="1">
            <a:schemeClr val="accent1"/>
          </a:effectRef>
          <a:fontRef idx="minor">
            <a:schemeClr val="tx1"/>
          </a:fontRef>
        </p:style>
      </p:cxnSp>
    </p:spTree>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TextBox 1"/>
          <p:cNvSpPr txBox="1">
            <a:spLocks noChangeArrowheads="1"/>
          </p:cNvSpPr>
          <p:nvPr/>
        </p:nvSpPr>
        <p:spPr bwMode="auto">
          <a:xfrm>
            <a:off x="914400" y="609600"/>
            <a:ext cx="7848600" cy="5694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2800" b="1">
                <a:latin typeface="Times New Roman" charset="0"/>
                <a:cs typeface="Times New Roman" charset="0"/>
              </a:rPr>
              <a:t>Example of </a:t>
            </a:r>
            <a:r>
              <a:rPr lang="en-US" sz="2800" b="1" u="sng">
                <a:latin typeface="Times New Roman" charset="0"/>
                <a:cs typeface="Times New Roman" charset="0"/>
              </a:rPr>
              <a:t>Web</a:t>
            </a:r>
            <a:r>
              <a:rPr lang="en-US" sz="2800" b="1">
                <a:latin typeface="Times New Roman" charset="0"/>
                <a:cs typeface="Times New Roman" charset="0"/>
              </a:rPr>
              <a:t> citation in the text of your paper:</a:t>
            </a:r>
            <a:endParaRPr lang="en-US" sz="2800">
              <a:latin typeface="Times New Roman" charset="0"/>
              <a:cs typeface="Times New Roman" charset="0"/>
            </a:endParaRPr>
          </a:p>
          <a:p>
            <a:pPr eaLnBrk="1" hangingPunct="1"/>
            <a:r>
              <a:rPr lang="en-US" sz="2800" b="1">
                <a:latin typeface="Times New Roman" charset="0"/>
                <a:cs typeface="Times New Roman" charset="0"/>
              </a:rPr>
              <a:t> </a:t>
            </a:r>
            <a:endParaRPr lang="en-US" sz="2800">
              <a:latin typeface="Times New Roman" charset="0"/>
              <a:cs typeface="Times New Roman" charset="0"/>
            </a:endParaRPr>
          </a:p>
          <a:p>
            <a:pPr eaLnBrk="1" hangingPunct="1"/>
            <a:r>
              <a:rPr lang="en-US" sz="2800">
                <a:latin typeface="Times New Roman" charset="0"/>
                <a:cs typeface="Times New Roman" charset="0"/>
              </a:rPr>
              <a:t>Lincoln issued the Emancipation Proclamation in January, 1863 (</a:t>
            </a:r>
            <a:r>
              <a:rPr lang="ja-JP" altLang="en-US" sz="2800">
                <a:latin typeface="Times New Roman" charset="0"/>
                <a:cs typeface="Times New Roman" charset="0"/>
              </a:rPr>
              <a:t>“</a:t>
            </a:r>
            <a:r>
              <a:rPr lang="en-US" altLang="ja-JP" sz="2800">
                <a:latin typeface="Times New Roman" charset="0"/>
                <a:cs typeface="Times New Roman" charset="0"/>
              </a:rPr>
              <a:t>Emancipation Proclamation</a:t>
            </a:r>
            <a:r>
              <a:rPr lang="ja-JP" altLang="en-US" sz="2800">
                <a:latin typeface="Times New Roman" charset="0"/>
                <a:cs typeface="Times New Roman" charset="0"/>
              </a:rPr>
              <a:t>”</a:t>
            </a:r>
            <a:r>
              <a:rPr lang="en-US" altLang="ja-JP" sz="2800">
                <a:latin typeface="Times New Roman" charset="0"/>
                <a:cs typeface="Times New Roman" charset="0"/>
              </a:rPr>
              <a:t>).</a:t>
            </a:r>
          </a:p>
          <a:p>
            <a:pPr eaLnBrk="1" hangingPunct="1"/>
            <a:r>
              <a:rPr lang="en-US" sz="2800">
                <a:latin typeface="Times New Roman" charset="0"/>
                <a:cs typeface="Times New Roman" charset="0"/>
              </a:rPr>
              <a:t> </a:t>
            </a:r>
          </a:p>
          <a:p>
            <a:pPr eaLnBrk="1" hangingPunct="1"/>
            <a:r>
              <a:rPr lang="en-US" sz="2800">
                <a:latin typeface="Times New Roman" charset="0"/>
                <a:cs typeface="Times New Roman" charset="0"/>
              </a:rPr>
              <a:t>You must provide the following: Last name of </a:t>
            </a:r>
            <a:r>
              <a:rPr lang="en-US" sz="2800" u="sng">
                <a:latin typeface="Times New Roman" charset="0"/>
                <a:cs typeface="Times New Roman" charset="0"/>
              </a:rPr>
              <a:t>author</a:t>
            </a:r>
            <a:r>
              <a:rPr lang="en-US" sz="2800">
                <a:latin typeface="Times New Roman" charset="0"/>
                <a:cs typeface="Times New Roman" charset="0"/>
              </a:rPr>
              <a:t> (if available). If author not available then </a:t>
            </a:r>
            <a:r>
              <a:rPr lang="en-US" sz="2800" u="sng">
                <a:latin typeface="Times New Roman" charset="0"/>
                <a:cs typeface="Times New Roman" charset="0"/>
              </a:rPr>
              <a:t>article title </a:t>
            </a:r>
            <a:r>
              <a:rPr lang="en-US" sz="2800">
                <a:latin typeface="Times New Roman" charset="0"/>
                <a:cs typeface="Times New Roman" charset="0"/>
              </a:rPr>
              <a:t>in quotation marks. </a:t>
            </a:r>
          </a:p>
          <a:p>
            <a:pPr eaLnBrk="1" hangingPunct="1"/>
            <a:endParaRPr lang="en-US" sz="2800">
              <a:latin typeface="Times New Roman" charset="0"/>
              <a:cs typeface="Times New Roman" charset="0"/>
            </a:endParaRPr>
          </a:p>
          <a:p>
            <a:pPr eaLnBrk="1" hangingPunct="1"/>
            <a:r>
              <a:rPr lang="en-US" sz="2800">
                <a:latin typeface="Times New Roman" charset="0"/>
                <a:cs typeface="Times New Roman" charset="0"/>
              </a:rPr>
              <a:t>Web articles often lack the name of the author. Try to find an author. Use title only if you must.</a:t>
            </a:r>
          </a:p>
          <a:p>
            <a:pPr eaLnBrk="1" hangingPunct="1"/>
            <a:endParaRPr lang="en-US" sz="2800">
              <a:latin typeface="Times New Roman" charset="0"/>
              <a:cs typeface="Times New Roman" charset="0"/>
            </a:endParaRPr>
          </a:p>
          <a:p>
            <a:pPr eaLnBrk="1" hangingPunct="1"/>
            <a:r>
              <a:rPr lang="en-US" sz="2800" i="1">
                <a:latin typeface="Times New Roman" charset="0"/>
                <a:cs typeface="Times New Roman" charset="0"/>
              </a:rPr>
              <a:t>Never</a:t>
            </a:r>
            <a:r>
              <a:rPr lang="en-US" sz="2800">
                <a:latin typeface="Times New Roman" charset="0"/>
                <a:cs typeface="Times New Roman" charset="0"/>
              </a:rPr>
              <a:t> put domain name in the citation.</a:t>
            </a:r>
          </a:p>
        </p:txBody>
      </p:sp>
      <p:cxnSp>
        <p:nvCxnSpPr>
          <p:cNvPr id="3" name="Straight Arrow Connector 2"/>
          <p:cNvCxnSpPr/>
          <p:nvPr/>
        </p:nvCxnSpPr>
        <p:spPr>
          <a:xfrm flipV="1">
            <a:off x="2971800" y="2133600"/>
            <a:ext cx="4343400" cy="1752600"/>
          </a:xfrm>
          <a:prstGeom prst="straightConnector1">
            <a:avLst/>
          </a:prstGeom>
          <a:ln w="38100" cmpd="sng">
            <a:solidFill>
              <a:schemeClr val="tx1"/>
            </a:solidFill>
            <a:prstDash val="sysDash"/>
            <a:tailEnd type="arrow"/>
          </a:ln>
        </p:spPr>
        <p:style>
          <a:lnRef idx="2">
            <a:schemeClr val="accent1"/>
          </a:lnRef>
          <a:fillRef idx="0">
            <a:schemeClr val="accent1"/>
          </a:fillRef>
          <a:effectRef idx="1">
            <a:schemeClr val="accent1"/>
          </a:effectRef>
          <a:fontRef idx="minor">
            <a:schemeClr val="tx1"/>
          </a:fontRef>
        </p:style>
      </p:cxnSp>
      <p:cxnSp>
        <p:nvCxnSpPr>
          <p:cNvPr id="6" name="Straight Arrow Connector 5"/>
          <p:cNvCxnSpPr/>
          <p:nvPr/>
        </p:nvCxnSpPr>
        <p:spPr>
          <a:xfrm flipV="1">
            <a:off x="2286000" y="2133600"/>
            <a:ext cx="914400" cy="1752600"/>
          </a:xfrm>
          <a:prstGeom prst="straightConnector1">
            <a:avLst/>
          </a:prstGeom>
          <a:ln w="38100" cmpd="sng">
            <a:solidFill>
              <a:schemeClr val="tx1"/>
            </a:solidFill>
            <a:prstDash val="sysDash"/>
            <a:tailEnd type="arrow"/>
          </a:ln>
        </p:spPr>
        <p:style>
          <a:lnRef idx="2">
            <a:schemeClr val="accent1"/>
          </a:lnRef>
          <a:fillRef idx="0">
            <a:schemeClr val="accent1"/>
          </a:fillRef>
          <a:effectRef idx="1">
            <a:schemeClr val="accent1"/>
          </a:effectRef>
          <a:fontRef idx="minor">
            <a:schemeClr val="tx1"/>
          </a:fontRef>
        </p:style>
      </p:cxnSp>
    </p:spTree>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TextBox 1"/>
          <p:cNvSpPr txBox="1">
            <a:spLocks noChangeArrowheads="1"/>
          </p:cNvSpPr>
          <p:nvPr/>
        </p:nvSpPr>
        <p:spPr bwMode="auto">
          <a:xfrm>
            <a:off x="381000" y="304800"/>
            <a:ext cx="8458200" cy="58785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r>
              <a:rPr lang="en-US" sz="2800" b="1" dirty="0">
                <a:latin typeface="Times New Roman" charset="0"/>
                <a:cs typeface="Times New Roman" charset="0"/>
              </a:rPr>
              <a:t>Example entry for a </a:t>
            </a:r>
            <a:r>
              <a:rPr lang="en-US" sz="2800" b="1" u="sng" dirty="0">
                <a:latin typeface="Times New Roman" charset="0"/>
                <a:cs typeface="Times New Roman" charset="0"/>
              </a:rPr>
              <a:t>Web</a:t>
            </a:r>
            <a:r>
              <a:rPr lang="en-US" sz="2800" b="1" dirty="0">
                <a:latin typeface="Times New Roman" charset="0"/>
                <a:cs typeface="Times New Roman" charset="0"/>
              </a:rPr>
              <a:t> citation in Works Cited:</a:t>
            </a:r>
            <a:endParaRPr lang="en-US" sz="2800" dirty="0">
              <a:latin typeface="Times New Roman" charset="0"/>
              <a:cs typeface="Times New Roman" charset="0"/>
            </a:endParaRPr>
          </a:p>
          <a:p>
            <a:endParaRPr lang="en-US" sz="2800" dirty="0"/>
          </a:p>
          <a:p>
            <a:r>
              <a:rPr lang="en-US" sz="2800" dirty="0">
                <a:latin typeface="Times New Roman" charset="0"/>
                <a:cs typeface="Times New Roman" charset="0"/>
              </a:rPr>
              <a:t>Author’s Name: Not Available</a:t>
            </a:r>
          </a:p>
          <a:p>
            <a:r>
              <a:rPr lang="en-US" sz="2800" dirty="0">
                <a:latin typeface="Times New Roman" charset="0"/>
                <a:cs typeface="Times New Roman" charset="0"/>
              </a:rPr>
              <a:t>Title: “Emancipation Proclamation”</a:t>
            </a:r>
          </a:p>
          <a:p>
            <a:r>
              <a:rPr lang="en-US" sz="2800" dirty="0">
                <a:latin typeface="Times New Roman" charset="0"/>
                <a:cs typeface="Times New Roman" charset="0"/>
              </a:rPr>
              <a:t>Domain Name: </a:t>
            </a:r>
            <a:r>
              <a:rPr lang="en-US" sz="2800" dirty="0" err="1">
                <a:latin typeface="Times New Roman" charset="0"/>
                <a:cs typeface="Times New Roman" charset="0"/>
              </a:rPr>
              <a:t>www.archives.gov</a:t>
            </a:r>
            <a:endParaRPr lang="en-US" sz="2800" dirty="0">
              <a:latin typeface="Times New Roman" charset="0"/>
              <a:cs typeface="Times New Roman" charset="0"/>
            </a:endParaRPr>
          </a:p>
          <a:p>
            <a:r>
              <a:rPr lang="en-US" sz="2800" dirty="0">
                <a:latin typeface="Times New Roman" charset="0"/>
                <a:cs typeface="Times New Roman" charset="0"/>
              </a:rPr>
              <a:t>Organization: National Archives and Records Administration</a:t>
            </a:r>
          </a:p>
          <a:p>
            <a:r>
              <a:rPr lang="en-US" sz="2800" dirty="0">
                <a:latin typeface="Times New Roman" charset="0"/>
                <a:cs typeface="Times New Roman" charset="0"/>
              </a:rPr>
              <a:t>Date of Publication: Not Available</a:t>
            </a:r>
          </a:p>
          <a:p>
            <a:r>
              <a:rPr lang="en-US" sz="2800" dirty="0">
                <a:latin typeface="Times New Roman" charset="0"/>
                <a:cs typeface="Times New Roman" charset="0"/>
              </a:rPr>
              <a:t>Medium: Web</a:t>
            </a:r>
          </a:p>
          <a:p>
            <a:r>
              <a:rPr lang="en-US" sz="2800" dirty="0">
                <a:latin typeface="Times New Roman" charset="0"/>
                <a:cs typeface="Times New Roman" charset="0"/>
              </a:rPr>
              <a:t>Date cited: January 18, 2014</a:t>
            </a:r>
          </a:p>
          <a:p>
            <a:r>
              <a:rPr lang="en-US" sz="2000" strike="sngStrike" dirty="0">
                <a:latin typeface="Times New Roman" charset="0"/>
                <a:cs typeface="Times New Roman" charset="0"/>
              </a:rPr>
              <a:t>URL: http://</a:t>
            </a:r>
            <a:r>
              <a:rPr lang="en-US" sz="2000" strike="sngStrike" dirty="0" err="1">
                <a:latin typeface="Times New Roman" charset="0"/>
                <a:cs typeface="Times New Roman" charset="0"/>
              </a:rPr>
              <a:t>www.archives.gov</a:t>
            </a:r>
            <a:r>
              <a:rPr lang="en-US" sz="2000" strike="sngStrike" dirty="0">
                <a:latin typeface="Times New Roman" charset="0"/>
                <a:cs typeface="Times New Roman" charset="0"/>
              </a:rPr>
              <a:t>/exhibits/</a:t>
            </a:r>
            <a:r>
              <a:rPr lang="en-US" sz="2000" strike="sngStrike" dirty="0" err="1">
                <a:latin typeface="Times New Roman" charset="0"/>
                <a:cs typeface="Times New Roman" charset="0"/>
              </a:rPr>
              <a:t>featured_documents</a:t>
            </a:r>
            <a:r>
              <a:rPr lang="en-US" sz="2000" strike="sngStrike" dirty="0">
                <a:latin typeface="Times New Roman" charset="0"/>
                <a:cs typeface="Times New Roman" charset="0"/>
              </a:rPr>
              <a:t>/</a:t>
            </a:r>
            <a:r>
              <a:rPr lang="en-US" sz="2000" strike="sngStrike" dirty="0" err="1">
                <a:latin typeface="Times New Roman" charset="0"/>
                <a:cs typeface="Times New Roman" charset="0"/>
              </a:rPr>
              <a:t>emancipation_proclamation</a:t>
            </a:r>
            <a:r>
              <a:rPr lang="en-US" sz="2000" strike="sngStrike" dirty="0">
                <a:latin typeface="Times New Roman" charset="0"/>
                <a:cs typeface="Times New Roman" charset="0"/>
              </a:rPr>
              <a:t>/ </a:t>
            </a:r>
          </a:p>
          <a:p>
            <a:endParaRPr lang="en-US" sz="2800" dirty="0">
              <a:latin typeface="Times New Roman" charset="0"/>
              <a:cs typeface="Times New Roman" charset="0"/>
            </a:endParaRPr>
          </a:p>
          <a:p>
            <a:r>
              <a:rPr lang="en-US" sz="2800" dirty="0">
                <a:latin typeface="Times New Roman" charset="0"/>
                <a:cs typeface="Times New Roman" charset="0"/>
              </a:rPr>
              <a:t>Information on Web site has EIGHT elements.</a:t>
            </a:r>
            <a:endParaRPr lang="en-US" sz="3600" dirty="0">
              <a:latin typeface="Calibri" charset="0"/>
            </a:endParaRPr>
          </a:p>
        </p:txBody>
      </p:sp>
      <p:sp>
        <p:nvSpPr>
          <p:cNvPr id="22530" name="TextBox 2"/>
          <p:cNvSpPr txBox="1">
            <a:spLocks noChangeArrowheads="1"/>
          </p:cNvSpPr>
          <p:nvPr/>
        </p:nvSpPr>
        <p:spPr bwMode="auto">
          <a:xfrm>
            <a:off x="7461250" y="2698750"/>
            <a:ext cx="1676400" cy="922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800">
                <a:latin typeface="Times New Roman" charset="0"/>
                <a:cs typeface="Times New Roman" charset="0"/>
              </a:rPr>
              <a:t>Works Cited entered single space.</a:t>
            </a:r>
          </a:p>
        </p:txBody>
      </p:sp>
      <p:sp>
        <p:nvSpPr>
          <p:cNvPr id="22531" name="TextBox 3"/>
          <p:cNvSpPr txBox="1">
            <a:spLocks noChangeArrowheads="1"/>
          </p:cNvSpPr>
          <p:nvPr/>
        </p:nvSpPr>
        <p:spPr bwMode="auto">
          <a:xfrm>
            <a:off x="6858000" y="1066800"/>
            <a:ext cx="1676400"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800">
                <a:latin typeface="Times New Roman" charset="0"/>
                <a:cs typeface="Times New Roman" charset="0"/>
              </a:rPr>
              <a:t>Article title in quotation marks.</a:t>
            </a:r>
          </a:p>
        </p:txBody>
      </p:sp>
      <p:cxnSp>
        <p:nvCxnSpPr>
          <p:cNvPr id="5" name="Straight Arrow Connector 4"/>
          <p:cNvCxnSpPr/>
          <p:nvPr/>
        </p:nvCxnSpPr>
        <p:spPr>
          <a:xfrm flipH="1">
            <a:off x="1600200" y="1295400"/>
            <a:ext cx="5257800" cy="457200"/>
          </a:xfrm>
          <a:prstGeom prst="straightConnector1">
            <a:avLst/>
          </a:prstGeom>
          <a:ln>
            <a:solidFill>
              <a:schemeClr val="tx1"/>
            </a:solidFill>
            <a:prstDash val="sysDash"/>
            <a:tailEnd type="arrow"/>
          </a:ln>
        </p:spPr>
        <p:style>
          <a:lnRef idx="2">
            <a:schemeClr val="accent1"/>
          </a:lnRef>
          <a:fillRef idx="0">
            <a:schemeClr val="accent1"/>
          </a:fillRef>
          <a:effectRef idx="1">
            <a:schemeClr val="accent1"/>
          </a:effectRef>
          <a:fontRef idx="minor">
            <a:schemeClr val="tx1"/>
          </a:fontRef>
        </p:style>
      </p:cxnSp>
      <p:cxnSp>
        <p:nvCxnSpPr>
          <p:cNvPr id="7" name="Straight Arrow Connector 6"/>
          <p:cNvCxnSpPr/>
          <p:nvPr/>
        </p:nvCxnSpPr>
        <p:spPr>
          <a:xfrm flipH="1">
            <a:off x="5715000" y="1447800"/>
            <a:ext cx="1295400" cy="304800"/>
          </a:xfrm>
          <a:prstGeom prst="straightConnector1">
            <a:avLst/>
          </a:prstGeom>
          <a:ln>
            <a:solidFill>
              <a:schemeClr val="tx1"/>
            </a:solidFill>
            <a:prstDash val="sysDash"/>
            <a:tailEnd type="arrow"/>
          </a:ln>
        </p:spPr>
        <p:style>
          <a:lnRef idx="2">
            <a:schemeClr val="accent1"/>
          </a:lnRef>
          <a:fillRef idx="0">
            <a:schemeClr val="accent1"/>
          </a:fillRef>
          <a:effectRef idx="1">
            <a:schemeClr val="accent1"/>
          </a:effectRef>
          <a:fontRef idx="minor">
            <a:schemeClr val="tx1"/>
          </a:fontRef>
        </p:style>
      </p:cxnSp>
      <p:sp>
        <p:nvSpPr>
          <p:cNvPr id="22534" name="TextBox 8"/>
          <p:cNvSpPr txBox="1">
            <a:spLocks noChangeArrowheads="1"/>
          </p:cNvSpPr>
          <p:nvPr/>
        </p:nvSpPr>
        <p:spPr bwMode="auto">
          <a:xfrm>
            <a:off x="7158038" y="4038600"/>
            <a:ext cx="167640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800" dirty="0">
                <a:latin typeface="Times New Roman" charset="0"/>
                <a:cs typeface="Times New Roman" charset="0"/>
              </a:rPr>
              <a:t>Date </a:t>
            </a:r>
            <a:r>
              <a:rPr lang="en-US" sz="1800" i="1" dirty="0">
                <a:latin typeface="Times New Roman" charset="0"/>
                <a:cs typeface="Times New Roman" charset="0"/>
              </a:rPr>
              <a:t>you</a:t>
            </a:r>
            <a:r>
              <a:rPr lang="en-US" sz="1800" dirty="0">
                <a:latin typeface="Times New Roman" charset="0"/>
                <a:cs typeface="Times New Roman" charset="0"/>
              </a:rPr>
              <a:t> cited the web site.</a:t>
            </a:r>
          </a:p>
        </p:txBody>
      </p:sp>
      <p:cxnSp>
        <p:nvCxnSpPr>
          <p:cNvPr id="10" name="Straight Arrow Connector 9"/>
          <p:cNvCxnSpPr>
            <a:stCxn id="22534" idx="1"/>
          </p:cNvCxnSpPr>
          <p:nvPr/>
        </p:nvCxnSpPr>
        <p:spPr>
          <a:xfrm flipH="1">
            <a:off x="4572000" y="4362450"/>
            <a:ext cx="2586038" cy="0"/>
          </a:xfrm>
          <a:prstGeom prst="straightConnector1">
            <a:avLst/>
          </a:prstGeom>
          <a:ln>
            <a:solidFill>
              <a:schemeClr val="tx1"/>
            </a:solidFill>
            <a:prstDash val="sysDash"/>
            <a:tailEnd type="arrow"/>
          </a:ln>
        </p:spPr>
        <p:style>
          <a:lnRef idx="2">
            <a:schemeClr val="accent1"/>
          </a:lnRef>
          <a:fillRef idx="0">
            <a:schemeClr val="accent1"/>
          </a:fillRef>
          <a:effectRef idx="1">
            <a:schemeClr val="accent1"/>
          </a:effectRef>
          <a:fontRef idx="minor">
            <a:schemeClr val="tx1"/>
          </a:fontRef>
        </p:style>
      </p:cxnSp>
      <p:sp>
        <p:nvSpPr>
          <p:cNvPr id="9" name="TextBox 8"/>
          <p:cNvSpPr txBox="1">
            <a:spLocks noChangeArrowheads="1"/>
          </p:cNvSpPr>
          <p:nvPr/>
        </p:nvSpPr>
        <p:spPr bwMode="auto">
          <a:xfrm>
            <a:off x="6858000" y="5017350"/>
            <a:ext cx="16764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800" dirty="0" smtClean="0">
                <a:latin typeface="Times New Roman" charset="0"/>
                <a:cs typeface="Times New Roman" charset="0"/>
              </a:rPr>
              <a:t>Not required.</a:t>
            </a:r>
            <a:endParaRPr lang="en-US" sz="1800" dirty="0">
              <a:latin typeface="Times New Roman" charset="0"/>
              <a:cs typeface="Times New Roman" charset="0"/>
            </a:endParaRPr>
          </a:p>
        </p:txBody>
      </p:sp>
      <p:cxnSp>
        <p:nvCxnSpPr>
          <p:cNvPr id="11" name="Straight Arrow Connector 10"/>
          <p:cNvCxnSpPr>
            <a:stCxn id="9" idx="1"/>
          </p:cNvCxnSpPr>
          <p:nvPr/>
        </p:nvCxnSpPr>
        <p:spPr>
          <a:xfrm flipH="1" flipV="1">
            <a:off x="3431381" y="5143166"/>
            <a:ext cx="3426619" cy="58850"/>
          </a:xfrm>
          <a:prstGeom prst="straightConnector1">
            <a:avLst/>
          </a:prstGeom>
          <a:ln>
            <a:solidFill>
              <a:schemeClr val="tx1"/>
            </a:solidFill>
            <a:prstDash val="sysDash"/>
            <a:tailEnd type="arrow"/>
          </a:ln>
        </p:spPr>
        <p:style>
          <a:lnRef idx="2">
            <a:schemeClr val="accent1"/>
          </a:lnRef>
          <a:fillRef idx="0">
            <a:schemeClr val="accent1"/>
          </a:fillRef>
          <a:effectRef idx="1">
            <a:schemeClr val="accent1"/>
          </a:effectRef>
          <a:fontRef idx="minor">
            <a:schemeClr val="tx1"/>
          </a:fontRef>
        </p:style>
      </p:cxnSp>
    </p:spTree>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Rectangle 1"/>
          <p:cNvSpPr>
            <a:spLocks noChangeArrowheads="1"/>
          </p:cNvSpPr>
          <p:nvPr/>
        </p:nvSpPr>
        <p:spPr bwMode="auto">
          <a:xfrm>
            <a:off x="1219200" y="2971800"/>
            <a:ext cx="4572000" cy="30162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dirty="0">
                <a:latin typeface="Times New Roman" charset="0"/>
                <a:cs typeface="Times New Roman" charset="0"/>
              </a:rPr>
              <a:t>Author’s Name: Not Available</a:t>
            </a:r>
          </a:p>
          <a:p>
            <a:r>
              <a:rPr lang="en-US" dirty="0">
                <a:latin typeface="Times New Roman" charset="0"/>
                <a:cs typeface="Times New Roman" charset="0"/>
              </a:rPr>
              <a:t>Title: “Emancipation Proclamation”</a:t>
            </a:r>
          </a:p>
          <a:p>
            <a:r>
              <a:rPr lang="en-US" dirty="0">
                <a:latin typeface="Times New Roman" charset="0"/>
                <a:cs typeface="Times New Roman" charset="0"/>
              </a:rPr>
              <a:t>Domain Name: </a:t>
            </a:r>
            <a:r>
              <a:rPr lang="en-US" dirty="0" err="1">
                <a:latin typeface="Times New Roman" charset="0"/>
                <a:cs typeface="Times New Roman" charset="0"/>
              </a:rPr>
              <a:t>www.archives.gov</a:t>
            </a:r>
            <a:endParaRPr lang="en-US" dirty="0">
              <a:latin typeface="Times New Roman" charset="0"/>
              <a:cs typeface="Times New Roman" charset="0"/>
            </a:endParaRPr>
          </a:p>
          <a:p>
            <a:r>
              <a:rPr lang="en-US" dirty="0">
                <a:latin typeface="Times New Roman" charset="0"/>
                <a:cs typeface="Times New Roman" charset="0"/>
              </a:rPr>
              <a:t>Organization: National Archives and Records Administration</a:t>
            </a:r>
          </a:p>
          <a:p>
            <a:r>
              <a:rPr lang="en-US" dirty="0">
                <a:latin typeface="Times New Roman" charset="0"/>
                <a:cs typeface="Times New Roman" charset="0"/>
              </a:rPr>
              <a:t>Date of Publication: Not Available</a:t>
            </a:r>
          </a:p>
          <a:p>
            <a:r>
              <a:rPr lang="en-US" dirty="0">
                <a:latin typeface="Times New Roman" charset="0"/>
                <a:cs typeface="Times New Roman" charset="0"/>
              </a:rPr>
              <a:t>Medium: Web</a:t>
            </a:r>
          </a:p>
          <a:p>
            <a:r>
              <a:rPr lang="en-US" dirty="0">
                <a:latin typeface="Times New Roman" charset="0"/>
                <a:cs typeface="Times New Roman" charset="0"/>
              </a:rPr>
              <a:t>Date cited: January 18, 2014</a:t>
            </a:r>
          </a:p>
          <a:p>
            <a:r>
              <a:rPr lang="en-US" dirty="0">
                <a:latin typeface="Times New Roman" charset="0"/>
                <a:cs typeface="Times New Roman" charset="0"/>
              </a:rPr>
              <a:t>Medium: Web</a:t>
            </a:r>
          </a:p>
          <a:p>
            <a:r>
              <a:rPr lang="en-US" sz="1400" dirty="0">
                <a:latin typeface="Times New Roman" charset="0"/>
                <a:cs typeface="Times New Roman" charset="0"/>
              </a:rPr>
              <a:t>URL: http://</a:t>
            </a:r>
            <a:r>
              <a:rPr lang="en-US" sz="1400" dirty="0" err="1">
                <a:latin typeface="Times New Roman" charset="0"/>
                <a:cs typeface="Times New Roman" charset="0"/>
              </a:rPr>
              <a:t>www.archives.gov</a:t>
            </a:r>
            <a:r>
              <a:rPr lang="en-US" sz="1400" dirty="0">
                <a:latin typeface="Times New Roman" charset="0"/>
                <a:cs typeface="Times New Roman" charset="0"/>
              </a:rPr>
              <a:t>/exhibits/</a:t>
            </a:r>
            <a:r>
              <a:rPr lang="en-US" sz="1400" dirty="0" err="1">
                <a:latin typeface="Times New Roman" charset="0"/>
                <a:cs typeface="Times New Roman" charset="0"/>
              </a:rPr>
              <a:t>featured_documents</a:t>
            </a:r>
            <a:r>
              <a:rPr lang="en-US" sz="1400" dirty="0">
                <a:latin typeface="Times New Roman" charset="0"/>
                <a:cs typeface="Times New Roman" charset="0"/>
              </a:rPr>
              <a:t>/</a:t>
            </a:r>
            <a:r>
              <a:rPr lang="en-US" sz="1400" dirty="0" err="1">
                <a:latin typeface="Times New Roman" charset="0"/>
                <a:cs typeface="Times New Roman" charset="0"/>
              </a:rPr>
              <a:t>emancipation_proclamation</a:t>
            </a:r>
            <a:r>
              <a:rPr lang="en-US" sz="1400" dirty="0">
                <a:latin typeface="Times New Roman" charset="0"/>
                <a:cs typeface="Times New Roman" charset="0"/>
              </a:rPr>
              <a:t>/ </a:t>
            </a:r>
          </a:p>
        </p:txBody>
      </p:sp>
      <p:sp>
        <p:nvSpPr>
          <p:cNvPr id="23554" name="Rectangle 2"/>
          <p:cNvSpPr>
            <a:spLocks noChangeArrowheads="1"/>
          </p:cNvSpPr>
          <p:nvPr/>
        </p:nvSpPr>
        <p:spPr bwMode="auto">
          <a:xfrm>
            <a:off x="1252538" y="846138"/>
            <a:ext cx="4572000" cy="2030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dirty="0">
                <a:latin typeface="Times New Roman" charset="0"/>
                <a:cs typeface="Times New Roman" charset="0"/>
              </a:rPr>
              <a:t>Author’s Name: Davidson, James W. and </a:t>
            </a:r>
            <a:r>
              <a:rPr lang="en-US" dirty="0" smtClean="0">
                <a:latin typeface="Times New Roman" charset="0"/>
                <a:cs typeface="Times New Roman" charset="0"/>
              </a:rPr>
              <a:t>Michael B. </a:t>
            </a:r>
            <a:r>
              <a:rPr lang="en-US" dirty="0" err="1" smtClean="0">
                <a:latin typeface="Times New Roman" charset="0"/>
                <a:cs typeface="Times New Roman" charset="0"/>
              </a:rPr>
              <a:t>Stoff</a:t>
            </a:r>
            <a:r>
              <a:rPr lang="en-US" dirty="0" smtClean="0">
                <a:latin typeface="Times New Roman" charset="0"/>
                <a:cs typeface="Times New Roman" charset="0"/>
              </a:rPr>
              <a:t> </a:t>
            </a:r>
            <a:endParaRPr lang="en-US" dirty="0">
              <a:latin typeface="Times New Roman" charset="0"/>
              <a:cs typeface="Times New Roman" charset="0"/>
            </a:endParaRPr>
          </a:p>
          <a:p>
            <a:r>
              <a:rPr lang="en-US" dirty="0">
                <a:latin typeface="Times New Roman" charset="0"/>
                <a:cs typeface="Times New Roman" charset="0"/>
              </a:rPr>
              <a:t>Title: </a:t>
            </a:r>
            <a:r>
              <a:rPr lang="en-US" u="sng" dirty="0">
                <a:latin typeface="Times New Roman" charset="0"/>
                <a:cs typeface="Times New Roman" charset="0"/>
              </a:rPr>
              <a:t>America: History of Our Nation</a:t>
            </a:r>
            <a:r>
              <a:rPr lang="en-US" dirty="0">
                <a:latin typeface="Times New Roman" charset="0"/>
                <a:cs typeface="Times New Roman" charset="0"/>
              </a:rPr>
              <a:t>. </a:t>
            </a:r>
          </a:p>
          <a:p>
            <a:r>
              <a:rPr lang="en-US" dirty="0">
                <a:latin typeface="Times New Roman" charset="0"/>
                <a:cs typeface="Times New Roman" charset="0"/>
              </a:rPr>
              <a:t>Place of Publication: New Jersey</a:t>
            </a:r>
          </a:p>
          <a:p>
            <a:r>
              <a:rPr lang="en-US" dirty="0">
                <a:latin typeface="Times New Roman" charset="0"/>
                <a:cs typeface="Times New Roman" charset="0"/>
              </a:rPr>
              <a:t>Publisher: Pearson Prentice Hall</a:t>
            </a:r>
          </a:p>
          <a:p>
            <a:r>
              <a:rPr lang="en-US" dirty="0">
                <a:latin typeface="Times New Roman" charset="0"/>
                <a:cs typeface="Times New Roman" charset="0"/>
              </a:rPr>
              <a:t>Date of Publication: 2009. </a:t>
            </a:r>
          </a:p>
          <a:p>
            <a:r>
              <a:rPr lang="en-US" dirty="0">
                <a:latin typeface="Times New Roman" charset="0"/>
                <a:cs typeface="Times New Roman" charset="0"/>
              </a:rPr>
              <a:t>Medium: Print. </a:t>
            </a:r>
          </a:p>
        </p:txBody>
      </p:sp>
      <p:sp>
        <p:nvSpPr>
          <p:cNvPr id="23555" name="TextBox 3"/>
          <p:cNvSpPr txBox="1">
            <a:spLocks noChangeArrowheads="1"/>
          </p:cNvSpPr>
          <p:nvPr/>
        </p:nvSpPr>
        <p:spPr bwMode="auto">
          <a:xfrm>
            <a:off x="2209800" y="304800"/>
            <a:ext cx="181292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800">
                <a:latin typeface="Times New Roman" charset="0"/>
                <a:cs typeface="Times New Roman" charset="0"/>
              </a:rPr>
              <a:t>WORKS CITED</a:t>
            </a:r>
          </a:p>
        </p:txBody>
      </p:sp>
      <p:sp>
        <p:nvSpPr>
          <p:cNvPr id="23556" name="TextBox 4"/>
          <p:cNvSpPr txBox="1">
            <a:spLocks noChangeArrowheads="1"/>
          </p:cNvSpPr>
          <p:nvPr/>
        </p:nvSpPr>
        <p:spPr bwMode="auto">
          <a:xfrm>
            <a:off x="5824538" y="1411288"/>
            <a:ext cx="3167062" cy="314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800" b="1">
                <a:latin typeface="Times New Roman" charset="0"/>
                <a:cs typeface="Times New Roman" charset="0"/>
              </a:rPr>
              <a:t>List all entries alphabetically in the Works Cited section</a:t>
            </a:r>
            <a:r>
              <a:rPr lang="en-US" sz="1800">
                <a:latin typeface="Times New Roman" charset="0"/>
                <a:cs typeface="Times New Roman" charset="0"/>
              </a:rPr>
              <a:t>. </a:t>
            </a:r>
          </a:p>
          <a:p>
            <a:pPr eaLnBrk="1" hangingPunct="1"/>
            <a:r>
              <a:rPr lang="en-US" sz="1800">
                <a:latin typeface="Times New Roman" charset="0"/>
                <a:cs typeface="Times New Roman" charset="0"/>
              </a:rPr>
              <a:t>“Davidson and Stoff” is listed before “Emancipation Proclamation” because the letter “d” comes before the letter “e” in the alphabet. Ask yourself, “How would the reader find the citation information in the Works Cited section if there were one hundred citations?”</a:t>
            </a:r>
          </a:p>
        </p:txBody>
      </p:sp>
      <p:cxnSp>
        <p:nvCxnSpPr>
          <p:cNvPr id="6" name="Straight Arrow Connector 5"/>
          <p:cNvCxnSpPr/>
          <p:nvPr/>
        </p:nvCxnSpPr>
        <p:spPr>
          <a:xfrm flipH="1" flipV="1">
            <a:off x="2971800" y="1143000"/>
            <a:ext cx="2852738" cy="533400"/>
          </a:xfrm>
          <a:prstGeom prst="straightConnector1">
            <a:avLst/>
          </a:prstGeom>
          <a:ln w="57150" cmpd="sng">
            <a:solidFill>
              <a:schemeClr val="tx1"/>
            </a:solidFill>
            <a:prstDash val="sysDash"/>
            <a:tailEnd type="arrow"/>
          </a:ln>
        </p:spPr>
        <p:style>
          <a:lnRef idx="2">
            <a:schemeClr val="accent1"/>
          </a:lnRef>
          <a:fillRef idx="0">
            <a:schemeClr val="accent1"/>
          </a:fillRef>
          <a:effectRef idx="1">
            <a:schemeClr val="accent1"/>
          </a:effectRef>
          <a:fontRef idx="minor">
            <a:schemeClr val="tx1"/>
          </a:fontRef>
        </p:style>
      </p:cxnSp>
      <p:cxnSp>
        <p:nvCxnSpPr>
          <p:cNvPr id="9" name="Straight Arrow Connector 8"/>
          <p:cNvCxnSpPr/>
          <p:nvPr/>
        </p:nvCxnSpPr>
        <p:spPr>
          <a:xfrm flipH="1">
            <a:off x="2057400" y="2876550"/>
            <a:ext cx="3733800" cy="552450"/>
          </a:xfrm>
          <a:prstGeom prst="straightConnector1">
            <a:avLst/>
          </a:prstGeom>
          <a:ln w="57150" cmpd="sng">
            <a:solidFill>
              <a:schemeClr val="tx1"/>
            </a:solidFill>
            <a:prstDash val="sysDash"/>
            <a:tailEnd type="arrow"/>
          </a:ln>
        </p:spPr>
        <p:style>
          <a:lnRef idx="2">
            <a:schemeClr val="accent1"/>
          </a:lnRef>
          <a:fillRef idx="0">
            <a:schemeClr val="accent1"/>
          </a:fillRef>
          <a:effectRef idx="1">
            <a:schemeClr val="accent1"/>
          </a:effectRef>
          <a:fontRef idx="minor">
            <a:schemeClr val="tx1"/>
          </a:fontRef>
        </p:style>
      </p:cxnSp>
      <p:sp>
        <p:nvSpPr>
          <p:cNvPr id="23559" name="TextBox 4"/>
          <p:cNvSpPr txBox="1">
            <a:spLocks noChangeArrowheads="1"/>
          </p:cNvSpPr>
          <p:nvPr/>
        </p:nvSpPr>
        <p:spPr bwMode="auto">
          <a:xfrm>
            <a:off x="5943600" y="4953000"/>
            <a:ext cx="2095500"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800">
                <a:latin typeface="Times New Roman" charset="0"/>
                <a:cs typeface="Times New Roman" charset="0"/>
              </a:rPr>
              <a:t>If you list a work here, you </a:t>
            </a:r>
            <a:r>
              <a:rPr lang="en-US" sz="1800" i="1">
                <a:latin typeface="Times New Roman" charset="0"/>
                <a:cs typeface="Times New Roman" charset="0"/>
              </a:rPr>
              <a:t>must</a:t>
            </a:r>
            <a:r>
              <a:rPr lang="en-US" sz="1800">
                <a:latin typeface="Times New Roman" charset="0"/>
                <a:cs typeface="Times New Roman" charset="0"/>
              </a:rPr>
              <a:t> cite it in the text of your paper.</a:t>
            </a:r>
          </a:p>
        </p:txBody>
      </p:sp>
      <p:sp>
        <p:nvSpPr>
          <p:cNvPr id="23560" name="TextBox 4"/>
          <p:cNvSpPr txBox="1">
            <a:spLocks noChangeArrowheads="1"/>
          </p:cNvSpPr>
          <p:nvPr/>
        </p:nvSpPr>
        <p:spPr bwMode="auto">
          <a:xfrm>
            <a:off x="217488" y="3351213"/>
            <a:ext cx="862012"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800" dirty="0">
                <a:latin typeface="Times New Roman" charset="0"/>
                <a:cs typeface="Times New Roman" charset="0"/>
              </a:rPr>
              <a:t>Ignore the word “The.”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81000" y="381000"/>
            <a:ext cx="8229600" cy="6186309"/>
          </a:xfrm>
          <a:prstGeom prst="rect">
            <a:avLst/>
          </a:prstGeom>
          <a:noFill/>
        </p:spPr>
        <p:txBody>
          <a:bodyPr>
            <a:spAutoFit/>
          </a:bodyPr>
          <a:lstStyle/>
          <a:p>
            <a:pPr>
              <a:defRPr/>
            </a:pPr>
            <a:r>
              <a:rPr lang="en-US" sz="2400" b="1" dirty="0">
                <a:latin typeface="Times New Roman"/>
                <a:cs typeface="Times New Roman"/>
              </a:rPr>
              <a:t>Follow these tips:</a:t>
            </a:r>
          </a:p>
          <a:p>
            <a:pPr>
              <a:defRPr/>
            </a:pPr>
            <a:endParaRPr lang="en-US" sz="2400" b="1" dirty="0">
              <a:latin typeface="Times New Roman"/>
              <a:cs typeface="Times New Roman"/>
            </a:endParaRPr>
          </a:p>
          <a:p>
            <a:pPr marL="342900" indent="-342900">
              <a:buFont typeface="Arial"/>
              <a:buChar char="•"/>
              <a:defRPr/>
            </a:pPr>
            <a:r>
              <a:rPr lang="en-US" sz="2400" dirty="0">
                <a:latin typeface="Times New Roman"/>
                <a:cs typeface="Times New Roman"/>
              </a:rPr>
              <a:t>Use web sites that </a:t>
            </a:r>
            <a:r>
              <a:rPr lang="en-US" sz="2400" i="1" dirty="0">
                <a:latin typeface="Times New Roman"/>
                <a:cs typeface="Times New Roman"/>
              </a:rPr>
              <a:t>you </a:t>
            </a:r>
            <a:r>
              <a:rPr lang="en-US" sz="2400" dirty="0">
                <a:latin typeface="Times New Roman"/>
                <a:cs typeface="Times New Roman"/>
              </a:rPr>
              <a:t>trus</a:t>
            </a:r>
            <a:r>
              <a:rPr lang="en-US" sz="2400" i="1" dirty="0">
                <a:latin typeface="Times New Roman"/>
                <a:cs typeface="Times New Roman"/>
              </a:rPr>
              <a:t>t</a:t>
            </a:r>
            <a:r>
              <a:rPr lang="en-US" sz="2400" dirty="0">
                <a:latin typeface="Times New Roman"/>
                <a:cs typeface="Times New Roman"/>
              </a:rPr>
              <a:t>. Use web sites that </a:t>
            </a:r>
            <a:r>
              <a:rPr lang="en-US" sz="2400" i="1" dirty="0">
                <a:latin typeface="Times New Roman"/>
                <a:cs typeface="Times New Roman"/>
              </a:rPr>
              <a:t>your reader </a:t>
            </a:r>
            <a:r>
              <a:rPr lang="en-US" sz="2400" dirty="0">
                <a:latin typeface="Times New Roman"/>
                <a:cs typeface="Times New Roman"/>
              </a:rPr>
              <a:t>will respect.</a:t>
            </a:r>
          </a:p>
          <a:p>
            <a:pPr marL="342900" indent="-342900">
              <a:buFont typeface="Arial"/>
              <a:buChar char="•"/>
              <a:defRPr/>
            </a:pPr>
            <a:r>
              <a:rPr lang="en-US" sz="2400" dirty="0" smtClean="0">
                <a:latin typeface="Times New Roman"/>
                <a:cs typeface="Times New Roman"/>
              </a:rPr>
              <a:t>If </a:t>
            </a:r>
            <a:r>
              <a:rPr lang="en-US" sz="2400" dirty="0">
                <a:latin typeface="Times New Roman"/>
                <a:cs typeface="Times New Roman"/>
              </a:rPr>
              <a:t>you quote a work directly, put the quoted words in quotation marks and use proper punctuation. For example</a:t>
            </a:r>
            <a:r>
              <a:rPr lang="en-US" dirty="0">
                <a:latin typeface="Times New Roman"/>
                <a:cs typeface="Times New Roman"/>
              </a:rPr>
              <a:t>: </a:t>
            </a:r>
            <a:endParaRPr lang="en-US" dirty="0" smtClean="0">
              <a:latin typeface="Times New Roman"/>
              <a:cs typeface="Times New Roman"/>
            </a:endParaRPr>
          </a:p>
          <a:p>
            <a:pPr>
              <a:defRPr/>
            </a:pPr>
            <a:r>
              <a:rPr lang="en-US" dirty="0" smtClean="0">
                <a:latin typeface="Times New Roman"/>
                <a:cs typeface="Times New Roman"/>
              </a:rPr>
              <a:t>                         </a:t>
            </a:r>
          </a:p>
          <a:p>
            <a:pPr>
              <a:defRPr/>
            </a:pPr>
            <a:r>
              <a:rPr lang="en-US" dirty="0" smtClean="0">
                <a:latin typeface="Times New Roman"/>
                <a:cs typeface="Times New Roman"/>
              </a:rPr>
              <a:t>  </a:t>
            </a:r>
            <a:r>
              <a:rPr lang="en-US" sz="2000" dirty="0">
                <a:latin typeface="Times New Roman"/>
                <a:cs typeface="Times New Roman"/>
              </a:rPr>
              <a:t>In “The American Crisis,” Paine wrote, “These are the times that try men’s souls” (“American Crisis”)</a:t>
            </a:r>
            <a:r>
              <a:rPr lang="en-US" sz="2000" dirty="0" smtClean="0">
                <a:latin typeface="Times New Roman"/>
                <a:cs typeface="Times New Roman"/>
              </a:rPr>
              <a:t>.</a:t>
            </a:r>
          </a:p>
          <a:p>
            <a:pPr>
              <a:defRPr/>
            </a:pPr>
            <a:endParaRPr lang="en-US" sz="2000" dirty="0">
              <a:latin typeface="Times New Roman"/>
              <a:cs typeface="Times New Roman"/>
            </a:endParaRPr>
          </a:p>
          <a:p>
            <a:pPr marL="342900" indent="-342900">
              <a:buFont typeface="Arial"/>
              <a:buChar char="•"/>
              <a:defRPr/>
            </a:pPr>
            <a:r>
              <a:rPr lang="en-US" sz="2400" dirty="0">
                <a:latin typeface="Times New Roman"/>
                <a:cs typeface="Times New Roman"/>
              </a:rPr>
              <a:t>See the “Guidelines” </a:t>
            </a:r>
            <a:r>
              <a:rPr lang="en-US" sz="2400" dirty="0" smtClean="0">
                <a:latin typeface="Times New Roman"/>
                <a:cs typeface="Times New Roman"/>
              </a:rPr>
              <a:t>document </a:t>
            </a:r>
            <a:r>
              <a:rPr lang="en-US" sz="2400" smtClean="0">
                <a:latin typeface="Times New Roman"/>
                <a:cs typeface="Times New Roman"/>
              </a:rPr>
              <a:t>on the history </a:t>
            </a:r>
            <a:r>
              <a:rPr lang="en-US" sz="2400" dirty="0" err="1" smtClean="0">
                <a:latin typeface="Times New Roman"/>
                <a:cs typeface="Times New Roman"/>
              </a:rPr>
              <a:t>wikispace</a:t>
            </a:r>
            <a:r>
              <a:rPr lang="en-US" sz="2400" dirty="0" smtClean="0">
                <a:latin typeface="Times New Roman"/>
                <a:cs typeface="Times New Roman"/>
              </a:rPr>
              <a:t>.</a:t>
            </a:r>
            <a:endParaRPr lang="en-US" sz="2400" dirty="0">
              <a:latin typeface="Times New Roman"/>
              <a:cs typeface="Times New Roman"/>
            </a:endParaRPr>
          </a:p>
          <a:p>
            <a:pPr>
              <a:defRPr/>
            </a:pPr>
            <a:endParaRPr lang="en-US" sz="2400" dirty="0">
              <a:latin typeface="Times New Roman"/>
              <a:cs typeface="Times New Roman"/>
            </a:endParaRPr>
          </a:p>
          <a:p>
            <a:pPr>
              <a:defRPr/>
            </a:pPr>
            <a:endParaRPr lang="en-US" sz="2400" dirty="0">
              <a:latin typeface="Times New Roman"/>
              <a:cs typeface="Times New Roman"/>
            </a:endParaRPr>
          </a:p>
          <a:p>
            <a:pPr>
              <a:defRPr/>
            </a:pPr>
            <a:endParaRPr lang="en-US" sz="2400" dirty="0">
              <a:latin typeface="Times New Roman"/>
              <a:cs typeface="Times New Roman"/>
            </a:endParaRPr>
          </a:p>
          <a:p>
            <a:pPr>
              <a:defRPr/>
            </a:pPr>
            <a:endParaRPr lang="en-US" sz="2400" dirty="0">
              <a:latin typeface="Times New Roman"/>
              <a:cs typeface="Times New Roman"/>
            </a:endParaRPr>
          </a:p>
          <a:p>
            <a:pPr>
              <a:defRPr/>
            </a:pPr>
            <a:endParaRPr lang="en-US" dirty="0">
              <a:latin typeface="Times New Roman"/>
              <a:cs typeface="Times New Roman"/>
            </a:endParaRPr>
          </a:p>
          <a:p>
            <a:pPr>
              <a:defRPr/>
            </a:pPr>
            <a:endParaRPr lang="en-US" dirty="0">
              <a:latin typeface="Times New Roman"/>
              <a:cs typeface="Times New Roman"/>
            </a:endParaRPr>
          </a:p>
          <a:p>
            <a:pPr>
              <a:defRPr/>
            </a:pPr>
            <a:endParaRPr lang="en-US" dirty="0">
              <a:latin typeface="Times New Roman"/>
              <a:cs typeface="Times New Roman"/>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TextBox 1"/>
          <p:cNvSpPr txBox="1">
            <a:spLocks noChangeArrowheads="1"/>
          </p:cNvSpPr>
          <p:nvPr/>
        </p:nvSpPr>
        <p:spPr bwMode="auto">
          <a:xfrm>
            <a:off x="431800" y="1371600"/>
            <a:ext cx="8407400" cy="3540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2800"/>
              <a:t>If you would like to see in-depth information regarding MLA format, visit:</a:t>
            </a:r>
          </a:p>
          <a:p>
            <a:pPr eaLnBrk="1" hangingPunct="1"/>
            <a:endParaRPr lang="en-US" sz="2800"/>
          </a:p>
          <a:p>
            <a:pPr eaLnBrk="1" hangingPunct="1"/>
            <a:r>
              <a:rPr lang="en-US" sz="2800">
                <a:hlinkClick r:id="rId2"/>
              </a:rPr>
              <a:t>https://owl.english.purdue.edu/owl/resource/747/01/</a:t>
            </a:r>
            <a:endParaRPr lang="en-US" sz="2800"/>
          </a:p>
          <a:p>
            <a:pPr eaLnBrk="1" hangingPunct="1"/>
            <a:endParaRPr lang="en-US" sz="2800"/>
          </a:p>
          <a:p>
            <a:pPr eaLnBrk="1" hangingPunct="1"/>
            <a:endParaRPr lang="en-US" sz="2800"/>
          </a:p>
          <a:p>
            <a:pPr eaLnBrk="1" hangingPunct="1"/>
            <a:endParaRPr lang="en-US" sz="2800"/>
          </a:p>
          <a:p>
            <a:pPr eaLnBrk="1" hangingPunct="1"/>
            <a:endParaRPr lang="en-US" sz="280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20</TotalTime>
  <Words>565</Words>
  <Application>Microsoft Macintosh PowerPoint</Application>
  <PresentationFormat>On-screen Show (4:3)</PresentationFormat>
  <Paragraphs>103</Paragraphs>
  <Slides>8</Slides>
  <Notes>5</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new</dc:title>
  <dc:creator>Thomas Hagerty</dc:creator>
  <cp:lastModifiedBy>Thomas Hagerty</cp:lastModifiedBy>
  <cp:revision>9</cp:revision>
  <dcterms:created xsi:type="dcterms:W3CDTF">2014-03-17T14:59:59Z</dcterms:created>
  <dcterms:modified xsi:type="dcterms:W3CDTF">2014-03-19T02:21:47Z</dcterms:modified>
</cp:coreProperties>
</file>